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56" r:id="rId3"/>
    <p:sldId id="257" r:id="rId4"/>
    <p:sldId id="284" r:id="rId5"/>
    <p:sldId id="258" r:id="rId6"/>
    <p:sldId id="285" r:id="rId7"/>
    <p:sldId id="287" r:id="rId8"/>
    <p:sldId id="286" r:id="rId9"/>
    <p:sldId id="288" r:id="rId10"/>
    <p:sldId id="289" r:id="rId11"/>
    <p:sldId id="282" r:id="rId12"/>
    <p:sldId id="283" r:id="rId13"/>
    <p:sldId id="259" r:id="rId14"/>
    <p:sldId id="260" r:id="rId15"/>
    <p:sldId id="265" r:id="rId16"/>
    <p:sldId id="290" r:id="rId17"/>
    <p:sldId id="291" r:id="rId18"/>
    <p:sldId id="306" r:id="rId19"/>
    <p:sldId id="292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7" r:id="rId28"/>
    <p:sldId id="300" r:id="rId29"/>
    <p:sldId id="301" r:id="rId30"/>
    <p:sldId id="302" r:id="rId31"/>
    <p:sldId id="303" r:id="rId32"/>
    <p:sldId id="304" r:id="rId33"/>
    <p:sldId id="305" r:id="rId3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558" y="11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13.10.2018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Stream API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188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6048672" cy="720080"/>
          </a:xfrm>
        </p:spPr>
        <p:txBody>
          <a:bodyPr>
            <a:noAutofit/>
          </a:bodyPr>
          <a:lstStyle/>
          <a:p>
            <a:r>
              <a:rPr lang="en-US" dirty="0" smtClean="0"/>
              <a:t>Rebuild the pipeline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75520" y="1233047"/>
            <a:ext cx="5769528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blocks.stream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block.squash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peek(counter::increment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block.getColor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!= YELLOW)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block.display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249" y="18934"/>
            <a:ext cx="2181225" cy="66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4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35560" y="1124744"/>
            <a:ext cx="7920880" cy="4946104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</a:rPr>
              <a:t>Source -&gt; Intermediate operations(Optional) -&gt;Terminal operations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7" y="1653580"/>
            <a:ext cx="8502317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Conclusion: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35360" y="1124744"/>
            <a:ext cx="11521280" cy="5328592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Simply put, streams are wrappers around a data source, allowing us to operate with that data source and making bulk processing convenient and fast.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A stream does not store data and, in that sense, is not a data structure. It also never modifies the underlying data source.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 smtClean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Streams can not be reused</a:t>
            </a:r>
            <a:endParaRPr lang="en-US" sz="180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Lazy calculations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Not real </a:t>
            </a:r>
            <a:r>
              <a:rPr lang="en-US" sz="1800" dirty="0" smtClean="0">
                <a:solidFill>
                  <a:schemeClr val="tx1"/>
                </a:solidFill>
              </a:rPr>
              <a:t>function</a:t>
            </a:r>
            <a:r>
              <a:rPr lang="ru-RU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smtClean="0">
                <a:solidFill>
                  <a:schemeClr val="tx1"/>
                </a:solidFill>
              </a:rPr>
              <a:t>style</a:t>
            </a:r>
            <a:endParaRPr lang="ru-RU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47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Stream creation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35360" y="1015582"/>
            <a:ext cx="11665296" cy="540060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</a:rPr>
              <a:t>From array:</a:t>
            </a:r>
          </a:p>
          <a:p>
            <a:pPr algn="l"/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{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Jeff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Bezos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100000.0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"Bill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Gates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200000.0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"Mark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Zuckerberg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300000.0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LongStream</a:t>
            </a:r>
            <a:r>
              <a:rPr lang="en-US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longStream</a:t>
            </a:r>
            <a:r>
              <a:rPr lang="en-US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Arrays.</a:t>
            </a:r>
            <a:r>
              <a:rPr lang="ru-RU" altLang="ru-RU" sz="14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[]{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From </a:t>
            </a:r>
            <a:r>
              <a:rPr lang="en-US" sz="2000" dirty="0" smtClean="0">
                <a:solidFill>
                  <a:schemeClr val="tx1"/>
                </a:solidFill>
              </a:rPr>
              <a:t>collection:</a:t>
            </a:r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empList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Arrays.</a:t>
            </a:r>
            <a:r>
              <a:rPr lang="ru-RU" altLang="ru-RU" sz="14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asList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empList.stream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/>
            <a:r>
              <a:rPr lang="en-US" sz="2000" dirty="0">
                <a:solidFill>
                  <a:prstClr val="black"/>
                </a:solidFill>
              </a:rPr>
              <a:t>From elements:</a:t>
            </a:r>
          </a:p>
          <a:p>
            <a:pPr algn="l"/>
            <a:r>
              <a:rPr lang="ru-RU" altLang="ru-RU" sz="14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400" i="1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Jeff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Bezos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"Bill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Gates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"Mark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Zuckerberg</a:t>
            </a:r>
            <a:r>
              <a:rPr lang="ru-RU" altLang="ru-RU" sz="1400" b="1" dirty="0" smtClean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0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Using stream builder:</a:t>
            </a:r>
          </a:p>
          <a:p>
            <a:pPr algn="l"/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Stream.Builder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5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empStreamBuilder.accept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altLang="ru-RU" sz="15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empStreamBuilder.accept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altLang="ru-RU" sz="15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empStreamBuilder.accept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altLang="ru-RU" sz="15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empStreamBuilder.build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altLang="ru-RU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63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Operations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Stream operations are divided into intermediate and terminal operations.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operations such as filter() return a new stream on which further processing can be done. Terminal operations, such as </a:t>
            </a:r>
            <a:r>
              <a:rPr lang="en-US" sz="2000" dirty="0" err="1">
                <a:solidFill>
                  <a:schemeClr val="tx1"/>
                </a:solidFill>
              </a:rPr>
              <a:t>forEach</a:t>
            </a:r>
            <a:r>
              <a:rPr lang="en-US" sz="2000" dirty="0">
                <a:solidFill>
                  <a:schemeClr val="tx1"/>
                </a:solidFill>
              </a:rPr>
              <a:t>(), mark the stream as consumed, after which point it can no longer be used further.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A stream pipeline consists of a stream source, followed by zero or more intermediate operations, and a terminal operation.</a:t>
            </a:r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52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 test stream elements for a condition and generate filtered list.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i=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i&lt;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i++)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myList.add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sequentialStream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myList.stream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highNums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sequentialStream.filter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 -&gt; p &gt;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90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endParaRPr lang="en-US" altLang="ru-RU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greater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90</a:t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Nums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greater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90="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highNums.forEach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 -&gt;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(p+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greater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90=91 92 93 94 95 96 97 98 99 "</a:t>
            </a:r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4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 map() produces a new stream after applying a function to each element of the original stream. The new stream could be of different type.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names.map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s.toUpperCase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}).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Collectors.toList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[ABC, D, EF]</a:t>
            </a:r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sorted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 sorted() sorts the stream elements by passing Comparator argument.</a:t>
            </a: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 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names2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"123456"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reverseSorted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names2.sorted(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Comparator.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reverseOrder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reverseSorted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[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d,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123456]</a:t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names3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"123456"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naturalSorted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names3.sorted().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naturalSorted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//[123456,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d,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91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err="1" smtClean="0"/>
              <a:t>flatMap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100" dirty="0">
                <a:solidFill>
                  <a:schemeClr val="tx1"/>
                </a:solidFill>
              </a:rPr>
              <a:t>Intermediate operation sorted() returns a stream consisting of the results of replacing each element of this stream with the contents of a mapped stream produced by applying the provided mapping function to each element. Each mapped stream is closed after its contents have been placed into this stream. (If a mapped stream is null an empty stream is used, instead.)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  <a:latin typeface="+mj-lt"/>
              </a:rPr>
              <a:t> </a:t>
            </a: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A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developer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knows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a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set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of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programming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languages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: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languages</a:t>
            </a:r>
            <a:r>
              <a:rPr lang="ru-RU" altLang="ru-RU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HashSet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languages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67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err="1" smtClean="0"/>
              <a:t>flatMap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ru-RU" sz="26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A team has more than one developers. Now we would like to know the aggregate programming language skills for a given team. </a:t>
            </a:r>
            <a:r>
              <a:rPr lang="en-US" altLang="ru-RU" sz="26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Stream#flatMap</a:t>
            </a:r>
            <a:r>
              <a:rPr lang="en-US" altLang="ru-RU" sz="26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is perfect for "flattening" collections: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FlatMapTest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@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flatMap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esoteric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clojure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scala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groovy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pragmatic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team.stream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 -&gt;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d.getLanguages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flatMap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 -&gt;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l.stream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Collectors.toList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assertTrue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teamLanguages.containsAll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polyglot.getLanguages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assertTrue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teamLanguages.containsAll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busy.getLanguages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42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Stream API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79376" y="1628800"/>
            <a:ext cx="9505056" cy="4442048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What is it?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Overall overview</a:t>
            </a:r>
            <a:endParaRPr lang="ru-RU" dirty="0" smtClean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Parallel/sequential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Primitive/boxed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Stream source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Infinite streams</a:t>
            </a:r>
            <a:endParaRPr lang="ru-RU" dirty="0" smtClean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Intermediate operations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Terminal operations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Limitations(no take while)</a:t>
            </a:r>
            <a:endParaRPr lang="ru-RU" dirty="0" smtClean="0">
              <a:solidFill>
                <a:schemeClr val="tx1"/>
              </a:solidFill>
            </a:endParaRPr>
          </a:p>
          <a:p>
            <a:pPr algn="l"/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12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peek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 peek() is needed to perform multiple operations on each element of the stream before any terminal operation is applied.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peek() can be useful in situations like this. Simply put, it performs the specified operation on each element of the stream and returns a new stream which can be used further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metro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train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e.length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&gt; </a:t>
            </a:r>
            <a:r>
              <a:rPr lang="ru-RU" altLang="ru-RU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Filtered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" 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e))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1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valueOf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Mapped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" 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e))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1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16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2400" dirty="0">
                <a:solidFill>
                  <a:schemeClr val="tx1"/>
                </a:solidFill>
                <a:cs typeface="Courier New" panose="02070309020205020404" pitchFamily="49" charset="0"/>
              </a:rPr>
              <a:t>Peek vs map: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indent="-285750" algn="l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ru-RU" sz="1600" dirty="0">
                <a:solidFill>
                  <a:schemeClr val="tx1"/>
                </a:solidFill>
                <a:latin typeface="Arial" panose="020B0604020202020204" pitchFamily="34" charset="0"/>
              </a:rPr>
              <a:t>    use map to transform model to other model</a:t>
            </a:r>
          </a:p>
          <a:p>
            <a:pPr marL="285750" indent="-285750" algn="l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ru-RU" sz="1600" dirty="0">
                <a:solidFill>
                  <a:schemeClr val="tx1"/>
                </a:solidFill>
                <a:latin typeface="Arial" panose="020B0604020202020204" pitchFamily="34" charset="0"/>
              </a:rPr>
              <a:t>    use peek, to do something that consumes this object, but does not modify it (send a notification, print model, </a:t>
            </a:r>
            <a:r>
              <a:rPr lang="en-US" altLang="ru-RU" sz="1600" dirty="0" err="1">
                <a:solidFill>
                  <a:schemeClr val="tx1"/>
                </a:solidFill>
                <a:latin typeface="Arial" panose="020B0604020202020204" pitchFamily="34" charset="0"/>
              </a:rPr>
              <a:t>etc</a:t>
            </a:r>
            <a:r>
              <a:rPr lang="en-US" altLang="ru-RU" sz="1600" dirty="0">
                <a:solidFill>
                  <a:schemeClr val="tx1"/>
                </a:solidFill>
                <a:latin typeface="Arial" panose="020B0604020202020204" pitchFamily="34" charset="0"/>
              </a:rPr>
              <a:t>)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43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err="1" smtClean="0"/>
              <a:t>forEach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 err="1">
                <a:solidFill>
                  <a:schemeClr val="tx1"/>
                </a:solidFill>
              </a:rPr>
              <a:t>forEach</a:t>
            </a:r>
            <a:r>
              <a:rPr lang="en-US" sz="2000" dirty="0">
                <a:solidFill>
                  <a:schemeClr val="tx1"/>
                </a:solidFill>
              </a:rPr>
              <a:t>() is simplest and most common operation; it loops over the stream elements, calling the supplied function on each element.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empList.stream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 -&gt;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e.salaryIncrement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10.0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000" dirty="0" err="1">
                <a:solidFill>
                  <a:srgbClr val="000000"/>
                </a:solidFill>
                <a:cs typeface="Courier New" panose="02070309020205020404" pitchFamily="49" charset="0"/>
              </a:rPr>
              <a:t>forEach</a:t>
            </a:r>
            <a:r>
              <a:rPr lang="en-US" altLang="ru-RU" sz="2000" dirty="0">
                <a:solidFill>
                  <a:srgbClr val="000000"/>
                </a:solidFill>
                <a:cs typeface="Courier New" panose="02070309020205020404" pitchFamily="49" charset="0"/>
              </a:rPr>
              <a:t>() is a terminal operation, which means that, after the operation is performed, the stream pipeline is considered consumed, and can no longer be used.</a:t>
            </a:r>
            <a:endParaRPr lang="ru-RU" sz="2000" dirty="0">
              <a:solidFill>
                <a:schemeClr val="tx1"/>
              </a:solidFill>
            </a:endParaRPr>
          </a:p>
          <a:p>
            <a:pPr algn="l"/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367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reduce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reduce() is used to perform a reduction on the elements of the stream, using an associative accumulation function, and return an Optional. Let’s see how we can use it multiply the integers in a stream. 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Optional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intOptional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numbers.reduce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((i, j) -&gt;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* j;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intOptional.isPresent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Multiplication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intOptional.get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//120</a:t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000" dirty="0">
                <a:solidFill>
                  <a:srgbClr val="000000"/>
                </a:solidFill>
                <a:cs typeface="Courier New" panose="02070309020205020404" pitchFamily="49" charset="0"/>
              </a:rPr>
              <a:t>reduce() is a terminal operation, which means that, after the operation is performed, the stream pipeline is considered consumed, and can no longer be used</a:t>
            </a:r>
            <a:r>
              <a:rPr lang="en-US" altLang="ru-RU" sz="2000" dirty="0" smtClean="0">
                <a:solidFill>
                  <a:srgbClr val="000000"/>
                </a:solidFill>
                <a:cs typeface="Courier New" panose="02070309020205020404" pitchFamily="49" charset="0"/>
              </a:rPr>
              <a:t>.</a:t>
            </a:r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75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count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chemeClr val="tx1"/>
                </a:solidFill>
              </a:rPr>
              <a:t>count() is used to count the number of items in the stream. </a:t>
            </a:r>
          </a:p>
          <a:p>
            <a:pPr algn="l"/>
            <a:endParaRPr lang="en-US" sz="28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numbers1 =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+numbers1.count()); 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//5</a:t>
            </a: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ru-RU" sz="2800" dirty="0">
                <a:solidFill>
                  <a:srgbClr val="000000"/>
                </a:solidFill>
                <a:cs typeface="Courier New" panose="02070309020205020404" pitchFamily="49" charset="0"/>
              </a:rPr>
              <a:t>In JAVA 8 count() is </a:t>
            </a:r>
            <a:r>
              <a:rPr lang="en-US" altLang="ru-RU" sz="2800" dirty="0" smtClean="0">
                <a:solidFill>
                  <a:srgbClr val="000000"/>
                </a:solidFill>
                <a:cs typeface="Courier New" panose="02070309020205020404" pitchFamily="49" charset="0"/>
              </a:rPr>
              <a:t>eager.</a:t>
            </a:r>
            <a:endParaRPr lang="en-US" altLang="ru-RU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800" dirty="0">
                <a:solidFill>
                  <a:srgbClr val="000000"/>
                </a:solidFill>
                <a:cs typeface="Courier New" panose="02070309020205020404" pitchFamily="49" charset="0"/>
              </a:rPr>
              <a:t>count() is a terminal operation, which means that, after the operation is performed, the stream pipeline is considered consumed, and can no longer be used.</a:t>
            </a:r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70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match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 err="1">
                <a:solidFill>
                  <a:schemeClr val="tx1"/>
                </a:solidFill>
              </a:rPr>
              <a:t>macth</a:t>
            </a:r>
            <a:r>
              <a:rPr lang="en-US" sz="2800" dirty="0">
                <a:solidFill>
                  <a:schemeClr val="tx1"/>
                </a:solidFill>
              </a:rPr>
              <a:t>() is used to check whether there are elements that match or do not match to a predicate. </a:t>
            </a:r>
          </a:p>
          <a:p>
            <a:pPr algn="l"/>
            <a:endParaRPr lang="en-US" sz="28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numbers3 =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4? "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+numbers3.anyMatch(i -&gt; i==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contains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4?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numbers4 =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less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10? "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+numbers4.allMatch(i -&gt; i&lt;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contains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less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10?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numbers5 =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doesn't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10? "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+numbers5.noneMatch(i -&gt; i==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doesn't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10? </a:t>
            </a:r>
            <a:r>
              <a:rPr lang="en-US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rue</a:t>
            </a:r>
            <a:endParaRPr lang="en-US" altLang="ru-RU" sz="20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ru-RU" sz="2800" dirty="0">
                <a:solidFill>
                  <a:srgbClr val="000000"/>
                </a:solidFill>
                <a:cs typeface="Courier New" panose="02070309020205020404" pitchFamily="49" charset="0"/>
              </a:rPr>
              <a:t>match() is a terminal operation, which means that, after the operation is performed, the stream pipeline is considered consumed, and can no longer be used.</a:t>
            </a:r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30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err="1" smtClean="0"/>
              <a:t>findFirst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43924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 err="1">
                <a:solidFill>
                  <a:schemeClr val="tx1"/>
                </a:solidFill>
              </a:rPr>
              <a:t>findFirts</a:t>
            </a:r>
            <a:r>
              <a:rPr lang="en-US" sz="3600" dirty="0">
                <a:solidFill>
                  <a:schemeClr val="tx1"/>
                </a:solidFill>
              </a:rPr>
              <a:t>() is used to get first element from the stream. </a:t>
            </a:r>
          </a:p>
          <a:p>
            <a:pPr algn="l"/>
            <a:endParaRPr lang="en-US" sz="36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names4 =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Pankaj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Amit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Lisa</a:t>
            </a:r>
            <a:r>
              <a:rPr lang="ru-RU" altLang="ru-RU" sz="2800" b="1" dirty="0" smtClean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Optional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firstNameWithD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names4.filter(i -&gt; </a:t>
            </a:r>
            <a:r>
              <a:rPr lang="ru-RU" altLang="ru-RU" sz="28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ru-RU" altLang="ru-RU" sz="28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i.startsWith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)).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findFirst</a:t>
            </a:r>
            <a:r>
              <a:rPr lang="ru-RU" altLang="ru-RU" sz="28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firstNameWithD.isPresent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()){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starting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D="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firstNameWithD.get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altLang="ru-RU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ru-RU" sz="3600" dirty="0" err="1">
                <a:solidFill>
                  <a:srgbClr val="000000"/>
                </a:solidFill>
                <a:cs typeface="Courier New" panose="02070309020205020404" pitchFamily="49" charset="0"/>
              </a:rPr>
              <a:t>findFirst</a:t>
            </a:r>
            <a:r>
              <a:rPr lang="en-US" altLang="ru-RU" sz="3600" dirty="0">
                <a:solidFill>
                  <a:srgbClr val="000000"/>
                </a:solidFill>
                <a:cs typeface="Courier New" panose="02070309020205020404" pitchFamily="49" charset="0"/>
              </a:rPr>
              <a:t>() is a terminal operation, which means that, after the operation is performed, the stream pipeline is considered consumed, and can no longer be used.</a:t>
            </a:r>
            <a:endParaRPr lang="ru-RU" sz="3600" dirty="0">
              <a:solidFill>
                <a:schemeClr val="tx1"/>
              </a:solidFill>
            </a:endParaRPr>
          </a:p>
          <a:p>
            <a:pPr algn="l"/>
            <a:endParaRPr lang="ru-RU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960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collect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809312" cy="432048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>
                <a:solidFill>
                  <a:schemeClr val="tx1"/>
                </a:solidFill>
              </a:rPr>
              <a:t>collect() is used to get a Collection or Array from a java Stream.</a:t>
            </a:r>
          </a:p>
          <a:p>
            <a:pPr algn="l"/>
            <a:endParaRPr lang="en-US" sz="16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intStream.collect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[1, 2, 3, 4]</a:t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Integer,Integer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ru-RU" altLang="ru-RU" sz="16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1600" i="1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toMap</a:t>
            </a:r>
            <a:r>
              <a:rPr lang="ru-RU" altLang="ru-RU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 -&gt;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i, i -&gt; i+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{1=11, 2=12, 3=13, 4=14</a:t>
            </a:r>
            <a:r>
              <a:rPr lang="ru-RU" altLang="ru-RU" sz="1600" i="1" dirty="0" smtClean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ru-RU" sz="1600" i="1" dirty="0" smtClean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16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BlogPostType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BlogPost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postsPerType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posts.stream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groupingBy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BlogPost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getType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1600" dirty="0" smtClean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"b"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Collectors.joining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"_"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ru-RU" sz="1600" dirty="0">
                <a:solidFill>
                  <a:srgbClr val="000000"/>
                </a:solidFill>
                <a:cs typeface="Courier New" panose="02070309020205020404" pitchFamily="49" charset="0"/>
              </a:rPr>
              <a:t>collect() is a terminal operation, which means that, after the operation is performed, the stream pipeline is considered consumed, and can no longer be used.</a:t>
            </a:r>
            <a:endParaRPr lang="ru-RU" sz="1600" dirty="0">
              <a:solidFill>
                <a:schemeClr val="tx1"/>
              </a:solidFill>
            </a:endParaRPr>
          </a:p>
          <a:p>
            <a:pPr algn="l"/>
            <a:endParaRPr lang="ru-RU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07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Iterate:</a:t>
            </a:r>
          </a:p>
          <a:p>
            <a:pPr algn="l"/>
            <a:r>
              <a:rPr lang="en-US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iterate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 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 n*n)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20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altLang="ru-RU" sz="200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200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000" dirty="0" smtClean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It is possible to have internal state with iterate</a:t>
            </a:r>
            <a:endParaRPr lang="en-US" altLang="ru-RU" sz="2000" dirty="0">
              <a:solidFill>
                <a:srgbClr val="000000"/>
              </a:solidFill>
              <a:latin typeface="+mj-lt"/>
              <a:cs typeface="Courier New" panose="02070309020205020404" pitchFamily="49" charset="0"/>
            </a:endParaRPr>
          </a:p>
          <a:p>
            <a:pPr algn="l"/>
            <a:r>
              <a:rPr lang="en-US" altLang="ru-RU" sz="2000" dirty="0" smtClean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Nth Fibonacci number:</a:t>
            </a:r>
          </a:p>
          <a:p>
            <a:pPr algn="l"/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Stream.iterate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[]{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}, p -&gt; </a:t>
            </a:r>
            <a:r>
              <a:rPr lang="ru-RU" altLang="ru-RU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20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[]{p[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p[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+ p[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]}) 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skip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90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findFirst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()[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endParaRPr lang="ru-RU" altLang="ru-RU" sz="4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Generate</a:t>
            </a:r>
            <a:r>
              <a:rPr lang="en-US" sz="2000" dirty="0" smtClean="0">
                <a:solidFill>
                  <a:schemeClr val="tx1"/>
                </a:solidFill>
              </a:rPr>
              <a:t>:</a:t>
            </a:r>
          </a:p>
          <a:p>
            <a:pPr algn="l"/>
            <a:r>
              <a:rPr lang="en-US" altLang="ru-RU" sz="2000" dirty="0">
                <a:solidFill>
                  <a:srgbClr val="000000"/>
                </a:solidFill>
                <a:cs typeface="Courier New" panose="02070309020205020404" pitchFamily="49" charset="0"/>
              </a:rPr>
              <a:t>It is </a:t>
            </a:r>
            <a:r>
              <a:rPr lang="en-US" altLang="ru-RU" sz="2000" dirty="0" smtClean="0">
                <a:solidFill>
                  <a:srgbClr val="000000"/>
                </a:solidFill>
                <a:cs typeface="Courier New" panose="02070309020205020404" pitchFamily="49" charset="0"/>
              </a:rPr>
              <a:t>not possible </a:t>
            </a:r>
            <a:r>
              <a:rPr lang="en-US" altLang="ru-RU" sz="2000" dirty="0">
                <a:solidFill>
                  <a:srgbClr val="000000"/>
                </a:solidFill>
                <a:cs typeface="Courier New" panose="02070309020205020404" pitchFamily="49" charset="0"/>
              </a:rPr>
              <a:t>to have internal state with iterate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0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ru-RU" altLang="ru-RU" sz="20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Infinite </a:t>
            </a:r>
            <a:r>
              <a:rPr lang="en-US" dirty="0" smtClean="0"/>
              <a:t>streams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30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Limitations</a:t>
            </a:r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93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 err="1">
                <a:solidFill>
                  <a:schemeClr val="tx1"/>
                </a:solidFill>
              </a:rPr>
              <a:t>takeWhile</a:t>
            </a:r>
            <a:r>
              <a:rPr lang="en-US" sz="3600" dirty="0">
                <a:solidFill>
                  <a:schemeClr val="tx1"/>
                </a:solidFill>
              </a:rPr>
              <a:t>() is available only from JAVA 9, so there is no way to use break in streams.</a:t>
            </a:r>
          </a:p>
          <a:p>
            <a:pPr algn="l"/>
            <a:r>
              <a:rPr lang="en-US" sz="3600" dirty="0" smtClean="0">
                <a:solidFill>
                  <a:schemeClr val="tx1"/>
                </a:solidFill>
              </a:rPr>
              <a:t>Some operations are eager, so they will go through all el</a:t>
            </a:r>
            <a:r>
              <a:rPr lang="en-US" sz="3600" dirty="0">
                <a:solidFill>
                  <a:schemeClr val="tx1"/>
                </a:solidFill>
              </a:rPr>
              <a:t>e</a:t>
            </a:r>
            <a:r>
              <a:rPr lang="en-US" sz="3600" dirty="0" smtClean="0">
                <a:solidFill>
                  <a:schemeClr val="tx1"/>
                </a:solidFill>
              </a:rPr>
              <a:t>ments.</a:t>
            </a:r>
            <a:endParaRPr lang="ru-RU" sz="3600" dirty="0">
              <a:solidFill>
                <a:schemeClr val="tx1"/>
              </a:solidFill>
            </a:endParaRPr>
          </a:p>
          <a:p>
            <a:pPr algn="l"/>
            <a:endParaRPr lang="ru-RU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54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Do NOT use it if you do not understand how it works.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Avoid side effects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Stream is a tool. Sometimes it is good but sometimes bad. Use it wisely and prefer loops where they are better.  Do NOT use streams if it looks worse than loops.</a:t>
            </a:r>
          </a:p>
          <a:p>
            <a:pPr algn="l"/>
            <a:endParaRPr lang="en-US" sz="3600" dirty="0">
              <a:solidFill>
                <a:schemeClr val="tx1"/>
              </a:solidFill>
            </a:endParaRPr>
          </a:p>
          <a:p>
            <a:pPr algn="l"/>
            <a:r>
              <a:rPr lang="en-US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//BAD:</a:t>
            </a:r>
          </a:p>
          <a:p>
            <a:pPr algn="l"/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Pair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allFactorials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Stream.iterate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Pair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(BigInteger.ONE, BigInteger.ONE),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x -&gt; </a:t>
            </a: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Pair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x.num.add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(BigInteger.ONE),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x.value.multiply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x.num.add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(BigInteger.ONE))));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allFactorials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.filter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(x) -&gt;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x.num.equals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)).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findAny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altLang="ru-RU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//GOOD:</a:t>
            </a:r>
          </a:p>
          <a:p>
            <a:pPr algn="l"/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BigInteger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BigInteger.ONE;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&lt;=x; 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.multiply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BigInteger.valueOf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altLang="ru-RU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unctional</a:t>
            </a:r>
            <a:r>
              <a:rPr lang="en-US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1000 100 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avgt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20 9748276,035 ± 222981,283 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ns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ru-RU" sz="2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raditional</a:t>
            </a:r>
            <a:r>
              <a:rPr lang="en-US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1000 100 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avgt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20 6360620,309 ± 135236,735 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ns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</a:t>
            </a:r>
            <a:r>
              <a:rPr lang="ru-RU" altLang="ru-RU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altLang="ru-RU" sz="2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4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12777"/>
            <a:ext cx="9144000" cy="487976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69376" y="2150305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Stabbing valve</a:t>
            </a:r>
            <a:endParaRPr lang="ru-RU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3467708" y="2458040"/>
            <a:ext cx="1461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С</a:t>
            </a:r>
            <a:r>
              <a:rPr lang="en-US" sz="1600" dirty="0" err="1"/>
              <a:t>oarse</a:t>
            </a:r>
            <a:r>
              <a:rPr lang="en-US" sz="1600" dirty="0"/>
              <a:t> mesh filter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3863752" y="3046313"/>
            <a:ext cx="1173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Back-flow valve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4788678" y="1659568"/>
            <a:ext cx="2073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pressure-reducing regulator</a:t>
            </a:r>
          </a:p>
          <a:p>
            <a:r>
              <a:rPr lang="en-US" dirty="0"/>
              <a:t>with gauge</a:t>
            </a:r>
            <a:endParaRPr lang="ru-RU" dirty="0"/>
          </a:p>
        </p:txBody>
      </p:sp>
      <p:sp>
        <p:nvSpPr>
          <p:cNvPr id="16" name="TextBox 15"/>
          <p:cNvSpPr txBox="1"/>
          <p:nvPr/>
        </p:nvSpPr>
        <p:spPr>
          <a:xfrm>
            <a:off x="6384032" y="2288762"/>
            <a:ext cx="1173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Counter</a:t>
            </a:r>
            <a:endParaRPr lang="ru-RU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7032104" y="2702643"/>
            <a:ext cx="1173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Collector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73311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3240360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/>
                </a:solidFill>
              </a:rPr>
              <a:t>One stream method call per line. This will make stream operations like map, filter and collect easily recognizable. 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36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BAD CODE: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strings.stream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&gt;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sorted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s.substring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GOOD CODE: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strings.stream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&gt;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sorted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s.substring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en-US" sz="3600" dirty="0">
              <a:solidFill>
                <a:schemeClr val="tx1"/>
              </a:solidFill>
            </a:endParaRPr>
          </a:p>
          <a:p>
            <a:pPr algn="l"/>
            <a:endParaRPr lang="ru-RU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09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2592288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/>
                </a:solidFill>
              </a:rPr>
              <a:t>Prefer method references to lambdas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36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AVOID: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strings.stream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PREFER: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strings.stream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3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12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3600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Use </a:t>
            </a:r>
            <a:r>
              <a:rPr lang="en-US" sz="1900" dirty="0" err="1">
                <a:solidFill>
                  <a:schemeClr val="tx1"/>
                </a:solidFill>
              </a:rPr>
              <a:t>IntStream</a:t>
            </a:r>
            <a:r>
              <a:rPr lang="en-US" sz="1900" dirty="0">
                <a:solidFill>
                  <a:schemeClr val="tx1"/>
                </a:solidFill>
              </a:rPr>
              <a:t>, </a:t>
            </a:r>
            <a:r>
              <a:rPr lang="en-US" sz="1900" dirty="0" err="1">
                <a:solidFill>
                  <a:schemeClr val="tx1"/>
                </a:solidFill>
              </a:rPr>
              <a:t>LongStream</a:t>
            </a:r>
            <a:r>
              <a:rPr lang="en-US" sz="1900" dirty="0">
                <a:solidFill>
                  <a:schemeClr val="tx1"/>
                </a:solidFill>
              </a:rPr>
              <a:t> and </a:t>
            </a:r>
            <a:r>
              <a:rPr lang="en-US" sz="1900" dirty="0" err="1">
                <a:solidFill>
                  <a:schemeClr val="tx1"/>
                </a:solidFill>
              </a:rPr>
              <a:t>DoubleStream</a:t>
            </a:r>
            <a:r>
              <a:rPr lang="en-US" sz="1900" dirty="0">
                <a:solidFill>
                  <a:schemeClr val="tx1"/>
                </a:solidFill>
              </a:rPr>
              <a:t> when working with primitive types. They are faster (they avoid boxing) and easier to use (they add useful methods like sum). 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19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9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"a"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baz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ru-RU" altLang="ru-RU" sz="19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averageLength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mapToInt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summaryStatistics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getAverage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altLang="ru-RU" sz="19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9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sz="1900" dirty="0">
                <a:solidFill>
                  <a:schemeClr val="tx1"/>
                </a:solidFill>
              </a:rPr>
              <a:t>Use </a:t>
            </a:r>
            <a:r>
              <a:rPr lang="en-US" sz="19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mapTo</a:t>
            </a:r>
            <a:r>
              <a:rPr lang="en-US" sz="19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9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Int|Long|Double</a:t>
            </a:r>
            <a:r>
              <a:rPr lang="en-US" sz="19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r>
              <a:rPr lang="en-US" sz="1900" dirty="0" smtClean="0">
                <a:solidFill>
                  <a:schemeClr val="tx1"/>
                </a:solidFill>
              </a:rPr>
              <a:t>and </a:t>
            </a:r>
            <a:r>
              <a:rPr lang="en-US" sz="19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mapToObj</a:t>
            </a:r>
            <a:r>
              <a:rPr lang="en-US" sz="1900" dirty="0">
                <a:solidFill>
                  <a:schemeClr val="tx1"/>
                </a:solidFill>
              </a:rPr>
              <a:t> to convert between a stream and a specialized primitive stream. </a:t>
            </a:r>
          </a:p>
          <a:p>
            <a:pPr algn="l"/>
            <a:endParaRPr lang="ru-RU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377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/>
                </a:solidFill>
              </a:rPr>
              <a:t>learn about static helper methods exposed by specialized stream classes: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ru-RU" sz="36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0 1 2 3 4 5 6 7 8 9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3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1 2 4 8 16 32 64 128 256 512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iterate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 -&gt;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*i)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3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-376368599 2112239618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just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demo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method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nextInt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3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-1134353240 2007034835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int's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idiomatic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way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random.ints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3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altLang="ru-RU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0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79576" y="1988840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</a:t>
            </a:r>
            <a:r>
              <a:rPr lang="ru-RU" alt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ru-R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249" y="1124744"/>
            <a:ext cx="1552575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90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Intermediate operations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919537" y="1921187"/>
            <a:ext cx="4182555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block.squash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016" y="2105853"/>
            <a:ext cx="3962028" cy="417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605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Intermediate operations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24001" y="1196752"/>
            <a:ext cx="6250429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block.getColor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!= YELLOW)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016" y="1916833"/>
            <a:ext cx="3960440" cy="448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19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Terminal operations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919537" y="1331476"/>
            <a:ext cx="5009705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block.display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68" y="2204864"/>
            <a:ext cx="4286250" cy="41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13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Make pipeline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75520" y="1340769"/>
            <a:ext cx="5769528" cy="11695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blocks.stream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block.squash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block.getColor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!= YELLOW)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block.display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5392" y="836712"/>
            <a:ext cx="2212609" cy="587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0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Add one more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75520" y="1740877"/>
            <a:ext cx="3631122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peek(counter::increment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760" y="1844825"/>
            <a:ext cx="4114800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0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15213</TotalTime>
  <Words>978</Words>
  <Application>Microsoft Office PowerPoint</Application>
  <PresentationFormat>Widescreen</PresentationFormat>
  <Paragraphs>189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Courier New</vt:lpstr>
      <vt:lpstr>Тема Office</vt:lpstr>
      <vt:lpstr>Stream API</vt:lpstr>
      <vt:lpstr>Stream API</vt:lpstr>
      <vt:lpstr>What is it?</vt:lpstr>
      <vt:lpstr>Sources</vt:lpstr>
      <vt:lpstr>Intermediate operations</vt:lpstr>
      <vt:lpstr>Intermediate operations</vt:lpstr>
      <vt:lpstr>Terminal operations</vt:lpstr>
      <vt:lpstr>Make pipeline</vt:lpstr>
      <vt:lpstr>Add one more</vt:lpstr>
      <vt:lpstr>Rebuild the pipeline</vt:lpstr>
      <vt:lpstr>Overview</vt:lpstr>
      <vt:lpstr>Conclusion:</vt:lpstr>
      <vt:lpstr>Stream creation</vt:lpstr>
      <vt:lpstr>Operations</vt:lpstr>
      <vt:lpstr>filter</vt:lpstr>
      <vt:lpstr>map</vt:lpstr>
      <vt:lpstr>sorted</vt:lpstr>
      <vt:lpstr>flatMap</vt:lpstr>
      <vt:lpstr>flatMap</vt:lpstr>
      <vt:lpstr>peek</vt:lpstr>
      <vt:lpstr>forEach</vt:lpstr>
      <vt:lpstr>reduce</vt:lpstr>
      <vt:lpstr>count</vt:lpstr>
      <vt:lpstr>match</vt:lpstr>
      <vt:lpstr>findFirst</vt:lpstr>
      <vt:lpstr>collect</vt:lpstr>
      <vt:lpstr>Infinite streams</vt:lpstr>
      <vt:lpstr>Limitations</vt:lpstr>
      <vt:lpstr>Stream API best practices</vt:lpstr>
      <vt:lpstr>Stream API best practices</vt:lpstr>
      <vt:lpstr>Stream API best practices</vt:lpstr>
      <vt:lpstr>Stream API best practices</vt:lpstr>
      <vt:lpstr>Stream API best practices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Lambdas</dc:title>
  <cp:lastModifiedBy>Martynichev, Alexandr *Tieto*</cp:lastModifiedBy>
  <cp:revision>51</cp:revision>
  <dcterms:modified xsi:type="dcterms:W3CDTF">2018-10-13T10:30:36Z</dcterms:modified>
</cp:coreProperties>
</file>

<file path=docProps/thumbnail.jpeg>
</file>